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69" r:id="rId1"/>
  </p:sldMasterIdLst>
  <p:notesMasterIdLst>
    <p:notesMasterId r:id="rId27"/>
  </p:notesMasterIdLst>
  <p:sldIdLst>
    <p:sldId id="274" r:id="rId2"/>
    <p:sldId id="256" r:id="rId3"/>
    <p:sldId id="275" r:id="rId4"/>
    <p:sldId id="257" r:id="rId5"/>
    <p:sldId id="258" r:id="rId6"/>
    <p:sldId id="283" r:id="rId7"/>
    <p:sldId id="260" r:id="rId8"/>
    <p:sldId id="271" r:id="rId9"/>
    <p:sldId id="261" r:id="rId10"/>
    <p:sldId id="281" r:id="rId11"/>
    <p:sldId id="282" r:id="rId12"/>
    <p:sldId id="263" r:id="rId13"/>
    <p:sldId id="288" r:id="rId14"/>
    <p:sldId id="289" r:id="rId15"/>
    <p:sldId id="264" r:id="rId16"/>
    <p:sldId id="276" r:id="rId17"/>
    <p:sldId id="284" r:id="rId18"/>
    <p:sldId id="285" r:id="rId19"/>
    <p:sldId id="286" r:id="rId20"/>
    <p:sldId id="287" r:id="rId21"/>
    <p:sldId id="265" r:id="rId22"/>
    <p:sldId id="279" r:id="rId23"/>
    <p:sldId id="290" r:id="rId24"/>
    <p:sldId id="291" r:id="rId25"/>
    <p:sldId id="280" r:id="rId26"/>
  </p:sldIdLst>
  <p:sldSz cx="14630400" cy="8229600"/>
  <p:notesSz cx="8229600" cy="14630400"/>
  <p:embeddedFontLst>
    <p:embeddedFont>
      <p:font typeface="Algerian" panose="04020705040A02060702" pitchFamily="82" charset="0"/>
      <p:regular r:id="rId28"/>
    </p:embeddedFont>
    <p:embeddedFont>
      <p:font typeface="Bahnschrift Light" panose="020B0502040204020203" pitchFamily="34" charset="0"/>
      <p:regular r:id="rId29"/>
    </p:embeddedFont>
    <p:embeddedFont>
      <p:font typeface="Lora" pitchFamily="2" charset="0"/>
      <p:regular r:id="rId30"/>
      <p:bold r:id="rId31"/>
      <p:italic r:id="rId32"/>
      <p:boldItalic r:id="rId33"/>
    </p:embeddedFont>
    <p:embeddedFont>
      <p:font typeface="Source Sans Pro" panose="020B0503030403020204" pitchFamily="34" charset="0"/>
      <p:regular r:id="rId34"/>
      <p:bold r:id="rId35"/>
      <p:italic r:id="rId36"/>
      <p:boldItalic r:id="rId37"/>
    </p:embeddedFont>
    <p:embeddedFont>
      <p:font typeface="Trebuchet MS" panose="020B0603020202020204" pitchFamily="34" charset="0"/>
      <p:regular r:id="rId38"/>
      <p:bold r:id="rId39"/>
      <p:italic r:id="rId40"/>
      <p:boldItalic r:id="rId41"/>
    </p:embeddedFont>
    <p:embeddedFont>
      <p:font typeface="Wingdings 3" panose="05040102010807070707" pitchFamily="18" charset="2"/>
      <p:regular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E8696B-9BD2-4629-9077-1C5A6CD65108}" v="7" dt="2024-12-18T09:52:53.9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48" y="43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ay Rathore" userId="a346d3f18af70e8e" providerId="LiveId" clId="{58565CD8-CDF8-42FF-8240-239E4A58F87E}"/>
    <pc:docChg chg="addSld delSld">
      <pc:chgData name="Vinay Rathore" userId="a346d3f18af70e8e" providerId="LiveId" clId="{58565CD8-CDF8-42FF-8240-239E4A58F87E}" dt="2024-12-13T21:12:02.231" v="1" actId="2696"/>
      <pc:docMkLst>
        <pc:docMk/>
      </pc:docMkLst>
      <pc:sldChg chg="new del">
        <pc:chgData name="Vinay Rathore" userId="a346d3f18af70e8e" providerId="LiveId" clId="{58565CD8-CDF8-42FF-8240-239E4A58F87E}" dt="2024-12-13T21:12:02.231" v="1" actId="2696"/>
        <pc:sldMkLst>
          <pc:docMk/>
          <pc:sldMk cId="2897131206" sldId="290"/>
        </pc:sldMkLst>
      </pc:sldChg>
    </pc:docChg>
  </pc:docChgLst>
  <pc:docChgLst>
    <pc:chgData name="Vinay Rathore" userId="a346d3f18af70e8e" providerId="LiveId" clId="{6E2A9EEA-8387-4AE1-AA4F-3EFAF7AC1185}"/>
    <pc:docChg chg="modSld">
      <pc:chgData name="Vinay Rathore" userId="a346d3f18af70e8e" providerId="LiveId" clId="{6E2A9EEA-8387-4AE1-AA4F-3EFAF7AC1185}" dt="2024-12-13T16:15:34.257" v="1" actId="20577"/>
      <pc:docMkLst>
        <pc:docMk/>
      </pc:docMkLst>
      <pc:sldChg chg="modSp mod">
        <pc:chgData name="Vinay Rathore" userId="a346d3f18af70e8e" providerId="LiveId" clId="{6E2A9EEA-8387-4AE1-AA4F-3EFAF7AC1185}" dt="2024-12-13T16:15:34.257" v="1" actId="20577"/>
        <pc:sldMkLst>
          <pc:docMk/>
          <pc:sldMk cId="0" sldId="264"/>
        </pc:sldMkLst>
        <pc:spChg chg="mod">
          <ac:chgData name="Vinay Rathore" userId="a346d3f18af70e8e" providerId="LiveId" clId="{6E2A9EEA-8387-4AE1-AA4F-3EFAF7AC1185}" dt="2024-12-13T16:15:34.257" v="1" actId="20577"/>
          <ac:spMkLst>
            <pc:docMk/>
            <pc:sldMk cId="0" sldId="264"/>
            <ac:spMk id="20" creationId="{C831F9C1-9747-2CE4-879C-49195AC93A61}"/>
          </ac:spMkLst>
        </pc:spChg>
      </pc:sldChg>
    </pc:docChg>
  </pc:docChgLst>
  <pc:docChgLst>
    <pc:chgData name="Vinay Rathore" userId="a346d3f18af70e8e" providerId="LiveId" clId="{87E8696B-9BD2-4629-9077-1C5A6CD65108}"/>
    <pc:docChg chg="undo custSel addSld modSld sldOrd">
      <pc:chgData name="Vinay Rathore" userId="a346d3f18af70e8e" providerId="LiveId" clId="{87E8696B-9BD2-4629-9077-1C5A6CD65108}" dt="2024-12-18T10:03:39.495" v="765" actId="1440"/>
      <pc:docMkLst>
        <pc:docMk/>
      </pc:docMkLst>
      <pc:sldChg chg="modSp mod">
        <pc:chgData name="Vinay Rathore" userId="a346d3f18af70e8e" providerId="LiveId" clId="{87E8696B-9BD2-4629-9077-1C5A6CD65108}" dt="2024-12-18T09:52:53.914" v="353"/>
        <pc:sldMkLst>
          <pc:docMk/>
          <pc:sldMk cId="0" sldId="274"/>
        </pc:sldMkLst>
        <pc:spChg chg="mod">
          <ac:chgData name="Vinay Rathore" userId="a346d3f18af70e8e" providerId="LiveId" clId="{87E8696B-9BD2-4629-9077-1C5A6CD65108}" dt="2024-12-18T09:52:53.914" v="353"/>
          <ac:spMkLst>
            <pc:docMk/>
            <pc:sldMk cId="0" sldId="274"/>
            <ac:spMk id="2" creationId="{00000000-0000-0000-0000-000000000000}"/>
          </ac:spMkLst>
        </pc:spChg>
        <pc:spChg chg="mod">
          <ac:chgData name="Vinay Rathore" userId="a346d3f18af70e8e" providerId="LiveId" clId="{87E8696B-9BD2-4629-9077-1C5A6CD65108}" dt="2024-12-17T15:52:24.113" v="245" actId="20577"/>
          <ac:spMkLst>
            <pc:docMk/>
            <pc:sldMk cId="0" sldId="274"/>
            <ac:spMk id="5" creationId="{00000000-0000-0000-0000-000000000000}"/>
          </ac:spMkLst>
        </pc:spChg>
      </pc:sldChg>
      <pc:sldChg chg="addSp delSp modSp new mod ord">
        <pc:chgData name="Vinay Rathore" userId="a346d3f18af70e8e" providerId="LiveId" clId="{87E8696B-9BD2-4629-9077-1C5A6CD65108}" dt="2024-12-18T10:03:39.495" v="765" actId="1440"/>
        <pc:sldMkLst>
          <pc:docMk/>
          <pc:sldMk cId="1212363674" sldId="290"/>
        </pc:sldMkLst>
        <pc:spChg chg="add mod">
          <ac:chgData name="Vinay Rathore" userId="a346d3f18af70e8e" providerId="LiveId" clId="{87E8696B-9BD2-4629-9077-1C5A6CD65108}" dt="2024-12-18T10:02:07.588" v="757" actId="20577"/>
          <ac:spMkLst>
            <pc:docMk/>
            <pc:sldMk cId="1212363674" sldId="290"/>
            <ac:spMk id="5" creationId="{918D51B7-8550-F8E5-3AB8-F56D62B23B99}"/>
          </ac:spMkLst>
        </pc:spChg>
        <pc:spChg chg="add mod">
          <ac:chgData name="Vinay Rathore" userId="a346d3f18af70e8e" providerId="LiveId" clId="{87E8696B-9BD2-4629-9077-1C5A6CD65108}" dt="2024-12-18T10:02:15.238" v="758" actId="1076"/>
          <ac:spMkLst>
            <pc:docMk/>
            <pc:sldMk cId="1212363674" sldId="290"/>
            <ac:spMk id="7" creationId="{DAF709EE-6E3B-33D4-830F-9A55E912BF2C}"/>
          </ac:spMkLst>
        </pc:spChg>
        <pc:picChg chg="add mod">
          <ac:chgData name="Vinay Rathore" userId="a346d3f18af70e8e" providerId="LiveId" clId="{87E8696B-9BD2-4629-9077-1C5A6CD65108}" dt="2024-12-18T10:03:39.495" v="765" actId="1440"/>
          <ac:picMkLst>
            <pc:docMk/>
            <pc:sldMk cId="1212363674" sldId="290"/>
            <ac:picMk id="3" creationId="{7A62F6CC-C164-EC42-2330-CB0DE7A3313C}"/>
          </ac:picMkLst>
        </pc:picChg>
        <pc:picChg chg="add del mod">
          <ac:chgData name="Vinay Rathore" userId="a346d3f18af70e8e" providerId="LiveId" clId="{87E8696B-9BD2-4629-9077-1C5A6CD65108}" dt="2024-12-17T15:48:02.342" v="229" actId="21"/>
          <ac:picMkLst>
            <pc:docMk/>
            <pc:sldMk cId="1212363674" sldId="290"/>
            <ac:picMk id="3" creationId="{F5E7E41C-A547-3C2B-0BC3-368521282E07}"/>
          </ac:picMkLst>
        </pc:picChg>
      </pc:sldChg>
      <pc:sldChg chg="addSp modSp new mod">
        <pc:chgData name="Vinay Rathore" userId="a346d3f18af70e8e" providerId="LiveId" clId="{87E8696B-9BD2-4629-9077-1C5A6CD65108}" dt="2024-12-18T10:03:29.642" v="764" actId="1440"/>
        <pc:sldMkLst>
          <pc:docMk/>
          <pc:sldMk cId="3996814578" sldId="291"/>
        </pc:sldMkLst>
        <pc:spChg chg="add mod">
          <ac:chgData name="Vinay Rathore" userId="a346d3f18af70e8e" providerId="LiveId" clId="{87E8696B-9BD2-4629-9077-1C5A6CD65108}" dt="2024-12-18T09:59:40.943" v="573" actId="1076"/>
          <ac:spMkLst>
            <pc:docMk/>
            <pc:sldMk cId="3996814578" sldId="291"/>
            <ac:spMk id="5" creationId="{84340930-E6B0-85F7-16FC-4F15FF41C785}"/>
          </ac:spMkLst>
        </pc:spChg>
        <pc:spChg chg="add mod">
          <ac:chgData name="Vinay Rathore" userId="a346d3f18af70e8e" providerId="LiveId" clId="{87E8696B-9BD2-4629-9077-1C5A6CD65108}" dt="2024-12-18T09:57:21.976" v="558" actId="207"/>
          <ac:spMkLst>
            <pc:docMk/>
            <pc:sldMk cId="3996814578" sldId="291"/>
            <ac:spMk id="7" creationId="{08BE53AF-FEFE-024E-32E9-BD07F0CA65BB}"/>
          </ac:spMkLst>
        </pc:spChg>
        <pc:picChg chg="add mod">
          <ac:chgData name="Vinay Rathore" userId="a346d3f18af70e8e" providerId="LiveId" clId="{87E8696B-9BD2-4629-9077-1C5A6CD65108}" dt="2024-12-18T10:03:29.642" v="764" actId="1440"/>
          <ac:picMkLst>
            <pc:docMk/>
            <pc:sldMk cId="3996814578" sldId="291"/>
            <ac:picMk id="3" creationId="{F67330B5-FB67-DB2C-5AAB-E1D80D94C3F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063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4CBFE-A5EB-4CFF-B069-490CEA129F0B}" type="datetimeFigureOut">
              <a:rPr lang="en-IN" smtClean="0"/>
              <a:pPr/>
              <a:t>18-12-2024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F306-62F6-4237-B6EF-9241AF20CDA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89773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4CBFE-A5EB-4CFF-B069-490CEA129F0B}" type="datetimeFigureOut">
              <a:rPr lang="en-IN" smtClean="0"/>
              <a:pPr/>
              <a:t>18-12-2024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F306-62F6-4237-B6EF-9241AF20CDA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1780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4CBFE-A5EB-4CFF-B069-490CEA129F0B}" type="datetimeFigureOut">
              <a:rPr lang="en-IN" smtClean="0"/>
              <a:pPr/>
              <a:t>18-12-2024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F306-62F6-4237-B6EF-9241AF20CDA7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16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09568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4CBFE-A5EB-4CFF-B069-490CEA129F0B}" type="datetimeFigureOut">
              <a:rPr lang="en-IN" smtClean="0"/>
              <a:pPr/>
              <a:t>18-12-2024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F306-62F6-4237-B6EF-9241AF20CDA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48214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4CBFE-A5EB-4CFF-B069-490CEA129F0B}" type="datetimeFigureOut">
              <a:rPr lang="en-IN" smtClean="0"/>
              <a:pPr/>
              <a:t>18-12-2024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F306-62F6-4237-B6EF-9241AF20CDA7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672200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4CBFE-A5EB-4CFF-B069-490CEA129F0B}" type="datetimeFigureOut">
              <a:rPr lang="en-IN" smtClean="0"/>
              <a:pPr/>
              <a:t>18-12-2024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F306-62F6-4237-B6EF-9241AF20CDA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718194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4CBFE-A5EB-4CFF-B069-490CEA129F0B}" type="datetimeFigureOut">
              <a:rPr lang="en-IN" smtClean="0"/>
              <a:pPr/>
              <a:t>18-12-2024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F306-62F6-4237-B6EF-9241AF20CDA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550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4CBFE-A5EB-4CFF-B069-490CEA129F0B}" type="datetimeFigureOut">
              <a:rPr lang="en-IN" smtClean="0"/>
              <a:pPr/>
              <a:t>18-12-2024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F306-62F6-4237-B6EF-9241AF20CDA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000733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021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904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14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4CBFE-A5EB-4CFF-B069-490CEA129F0B}" type="datetimeFigureOut">
              <a:rPr lang="en-IN" smtClean="0"/>
              <a:pPr/>
              <a:t>18-12-2024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F306-62F6-4237-B6EF-9241AF20CDA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06303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622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263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1614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40120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045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1988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64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4CBFE-A5EB-4CFF-B069-490CEA129F0B}" type="datetimeFigureOut">
              <a:rPr lang="en-IN" smtClean="0"/>
              <a:pPr/>
              <a:t>18-12-2024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F306-62F6-4237-B6EF-9241AF20CDA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1192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4CBFE-A5EB-4CFF-B069-490CEA129F0B}" type="datetimeFigureOut">
              <a:rPr lang="en-IN" smtClean="0"/>
              <a:pPr/>
              <a:t>18-12-2024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F306-62F6-4237-B6EF-9241AF20CDA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2178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4CBFE-A5EB-4CFF-B069-490CEA129F0B}" type="datetimeFigureOut">
              <a:rPr lang="en-IN" smtClean="0"/>
              <a:pPr/>
              <a:t>18-12-2024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F306-62F6-4237-B6EF-9241AF20CDA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2101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4CBFE-A5EB-4CFF-B069-490CEA129F0B}" type="datetimeFigureOut">
              <a:rPr lang="en-IN" smtClean="0"/>
              <a:pPr/>
              <a:t>18-12-2024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F306-62F6-4237-B6EF-9241AF20CDA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4534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4CBFE-A5EB-4CFF-B069-490CEA129F0B}" type="datetimeFigureOut">
              <a:rPr lang="en-IN" smtClean="0"/>
              <a:pPr/>
              <a:t>18-12-2024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F306-62F6-4237-B6EF-9241AF20CDA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4479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4CBFE-A5EB-4CFF-B069-490CEA129F0B}" type="datetimeFigureOut">
              <a:rPr lang="en-IN" smtClean="0"/>
              <a:pPr/>
              <a:t>18-12-2024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F306-62F6-4237-B6EF-9241AF20CDA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58013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4CBFE-A5EB-4CFF-B069-490CEA129F0B}" type="datetimeFigureOut">
              <a:rPr lang="en-IN" smtClean="0"/>
              <a:pPr/>
              <a:t>18-12-2024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F306-62F6-4237-B6EF-9241AF20CDA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3747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4CBFE-A5EB-4CFF-B069-490CEA129F0B}" type="datetimeFigureOut">
              <a:rPr lang="en-IN" smtClean="0"/>
              <a:pPr/>
              <a:t>18-12-2024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428CF306-62F6-4237-B6EF-9241AF20CDA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33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3981" r:id="rId12"/>
    <p:sldLayoutId id="2147483982" r:id="rId13"/>
    <p:sldLayoutId id="2147483983" r:id="rId14"/>
    <p:sldLayoutId id="2147483984" r:id="rId15"/>
    <p:sldLayoutId id="2147483985" r:id="rId16"/>
    <p:sldLayoutId id="2147483986" r:id="rId17"/>
    <p:sldLayoutId id="2147483987" r:id="rId18"/>
    <p:sldLayoutId id="2147483988" r:id="rId19"/>
    <p:sldLayoutId id="2147483989" r:id="rId20"/>
    <p:sldLayoutId id="2147483990" r:id="rId21"/>
    <p:sldLayoutId id="2147483991" r:id="rId22"/>
    <p:sldLayoutId id="2147483992" r:id="rId23"/>
    <p:sldLayoutId id="2147483993" r:id="rId24"/>
    <p:sldLayoutId id="2147483994" r:id="rId25"/>
    <p:sldLayoutId id="2147483995" r:id="rId26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WEB DESIGN WORKSHOP(K24IT12P)</a:t>
            </a:r>
            <a:br>
              <a:rPr lang="en-US" dirty="0"/>
            </a:br>
            <a:r>
              <a:rPr lang="en-IN" b="1" dirty="0"/>
              <a:t> Second Hand Book Exchange Website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911" y="2316480"/>
            <a:ext cx="2403585" cy="2492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163" y="5186855"/>
            <a:ext cx="1405123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Submitted by: </a:t>
            </a:r>
            <a:r>
              <a:rPr lang="en-US" dirty="0"/>
              <a:t>												</a:t>
            </a:r>
            <a:r>
              <a:rPr lang="en-US" sz="4000" dirty="0"/>
              <a:t>Submitted to: </a:t>
            </a:r>
          </a:p>
          <a:p>
            <a:r>
              <a:rPr lang="en-US" dirty="0"/>
              <a:t>                                                                                        </a:t>
            </a:r>
          </a:p>
          <a:p>
            <a:r>
              <a:rPr lang="en-US" sz="3600" dirty="0"/>
              <a:t>Vinay Rathore</a:t>
            </a:r>
            <a:r>
              <a:rPr lang="en-US" dirty="0"/>
              <a:t>												       </a:t>
            </a:r>
            <a:r>
              <a:rPr lang="en-US" sz="3600" dirty="0"/>
              <a:t>Mayank </a:t>
            </a:r>
            <a:r>
              <a:rPr lang="en-US" sz="3600" dirty="0" err="1"/>
              <a:t>Lakhotia</a:t>
            </a:r>
            <a:r>
              <a:rPr lang="en-US" sz="3600" dirty="0"/>
              <a:t> Sir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687" y="741759"/>
            <a:ext cx="10131147" cy="614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4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Define - What is the Problem?</a:t>
            </a:r>
          </a:p>
        </p:txBody>
      </p:sp>
      <p:sp>
        <p:nvSpPr>
          <p:cNvPr id="4" name="Text 2"/>
          <p:cNvSpPr/>
          <p:nvPr/>
        </p:nvSpPr>
        <p:spPr>
          <a:xfrm>
            <a:off x="939403" y="2156103"/>
            <a:ext cx="95012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816009" y="1981914"/>
            <a:ext cx="2456021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2585442" y="2426083"/>
            <a:ext cx="5786080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39403" y="4898588"/>
            <a:ext cx="145375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5877758" y="4557474"/>
            <a:ext cx="2456021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5877758" y="4989671"/>
            <a:ext cx="7813238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523917" y="6179106"/>
            <a:ext cx="2456021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7523917" y="6611303"/>
            <a:ext cx="6167080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F59B44-D97C-1236-28F5-686A042B306F}"/>
              </a:ext>
            </a:extLst>
          </p:cNvPr>
          <p:cNvSpPr txBox="1"/>
          <p:nvPr/>
        </p:nvSpPr>
        <p:spPr>
          <a:xfrm>
            <a:off x="1185861" y="2156817"/>
            <a:ext cx="100060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r>
              <a:rPr lang="en-US" sz="20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Problem Identification:</a:t>
            </a:r>
          </a:p>
          <a:p>
            <a:endParaRPr lang="en-US" b="1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Accessibility Issues: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Lack of platforms connecting people.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Difficulty in locating specific books in second-hand markets.</a:t>
            </a:r>
          </a:p>
          <a:p>
            <a:pPr marL="742950" lvl="1" indent="-285750"/>
            <a:endParaRPr lang="en-US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indent="-342900">
              <a:buFont typeface="+mj-lt"/>
              <a:buAutoNum type="arabicPeriod"/>
            </a:pP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Affordability Concerns: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 cost of new books.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Limited budget for students.</a:t>
            </a:r>
          </a:p>
          <a:p>
            <a:pPr marL="742950" lvl="1" indent="-285750"/>
            <a:endParaRPr lang="en-US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indent="-342900">
              <a:buFont typeface="+mj-lt"/>
              <a:buAutoNum type="arabicPeriod"/>
            </a:pP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Environmental Impact: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Books discarded instead of reused, leading to unnecessary waste.</a:t>
            </a:r>
          </a:p>
          <a:p>
            <a:pPr marL="742950" lvl="1" indent="-285750"/>
            <a:endParaRPr lang="en-US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indent="-342900">
              <a:buFont typeface="+mj-lt"/>
              <a:buAutoNum type="arabicPeriod"/>
            </a:pP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Community Disconnection: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Limited interaction among readers to share resources or recommendations.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4AE137-4EA2-D395-F4B4-7DA4FF1E2641}"/>
              </a:ext>
            </a:extLst>
          </p:cNvPr>
          <p:cNvSpPr txBox="1"/>
          <p:nvPr/>
        </p:nvSpPr>
        <p:spPr>
          <a:xfrm>
            <a:off x="1352550" y="2027039"/>
            <a:ext cx="9894093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u="sng" dirty="0"/>
          </a:p>
          <a:p>
            <a:endParaRPr lang="en-US" sz="2000" b="1" dirty="0"/>
          </a:p>
          <a:p>
            <a:r>
              <a:rPr lang="en-US" sz="20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Target Users:</a:t>
            </a:r>
          </a:p>
          <a:p>
            <a:endParaRPr lang="en-US" b="1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Students: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Need affordable textbooks and access to academic resources.</a:t>
            </a:r>
          </a:p>
          <a:p>
            <a:pPr indent="-342900">
              <a:buFont typeface="+mj-lt"/>
              <a:buAutoNum type="arabicPeriod"/>
            </a:pP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Avid Readers: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Seek rare or out-of-print books at lower costs.</a:t>
            </a:r>
          </a:p>
          <a:p>
            <a:pPr indent="-342900">
              <a:buFont typeface="+mj-lt"/>
              <a:buAutoNum type="arabicPeriod"/>
            </a:pP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Book Collectors: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Interested in trading or finding specific editions.</a:t>
            </a:r>
          </a:p>
          <a:p>
            <a:pPr indent="-342900">
              <a:buFont typeface="+mj-lt"/>
              <a:buAutoNum type="arabicPeriod"/>
            </a:pP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Sustainability Advocates: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Motivated by reducing waste and promoting recycling.</a:t>
            </a:r>
          </a:p>
          <a:p>
            <a:pPr lvl="1"/>
            <a:endParaRPr lang="en-US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r>
              <a:rPr lang="en-US" b="1" u="sng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Insights from Empathy Stage: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prioritize affordability, availability, and convenience.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Strong preference for an easy-to-use platform or system.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D530A-C3EE-7555-1E56-A85076210527}"/>
              </a:ext>
            </a:extLst>
          </p:cNvPr>
          <p:cNvSpPr txBox="1"/>
          <p:nvPr/>
        </p:nvSpPr>
        <p:spPr>
          <a:xfrm>
            <a:off x="1114425" y="417909"/>
            <a:ext cx="78962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Define -  Who Are We Solving For?</a:t>
            </a:r>
          </a:p>
          <a:p>
            <a:endParaRPr lang="en-US" sz="4800" b="1" u="sng" dirty="0">
              <a:latin typeface="+mj-lt"/>
              <a:ea typeface="+mj-ea"/>
              <a:cs typeface="+mj-cs"/>
            </a:endParaRPr>
          </a:p>
          <a:p>
            <a:endParaRPr lang="en-US" sz="4800" b="1" u="sng" dirty="0">
              <a:latin typeface="+mj-lt"/>
              <a:ea typeface="+mj-ea"/>
              <a:cs typeface="+mj-cs"/>
            </a:endParaRPr>
          </a:p>
          <a:p>
            <a:endParaRPr lang="en-US" sz="4800" b="1" u="sng" dirty="0">
              <a:latin typeface="+mj-lt"/>
              <a:ea typeface="+mj-ea"/>
              <a:cs typeface="+mj-cs"/>
            </a:endParaRPr>
          </a:p>
          <a:p>
            <a:endParaRPr lang="en-US" sz="4800" b="1" u="sng" dirty="0">
              <a:latin typeface="+mj-lt"/>
              <a:ea typeface="+mj-ea"/>
              <a:cs typeface="+mj-cs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9431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985" y="504349"/>
            <a:ext cx="7860030" cy="107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Ideate: Brainstorming Creative Solutions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5" y="1858328"/>
            <a:ext cx="917138" cy="14673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34158" y="2041684"/>
            <a:ext cx="2354818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User-Friendly Interface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1834158" y="2421374"/>
            <a:ext cx="6667857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different layout options, navigation menus, and search features to create a seamless browsing experience.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85" y="3325654"/>
            <a:ext cx="917138" cy="14673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34158" y="3509010"/>
            <a:ext cx="3200400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Personalized Recommendations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1834158" y="3888700"/>
            <a:ext cx="6667857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Brainstorm algorithms that analyze user preferences and browsing history to suggest books tailored to their interests.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85" y="4792980"/>
            <a:ext cx="917138" cy="14673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34158" y="4976336"/>
            <a:ext cx="215788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Community Features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1834158" y="5356027"/>
            <a:ext cx="6667857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Consider integrating social media features, forums, or book clubs to foster a sense of community among users.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85" y="6260306"/>
            <a:ext cx="917138" cy="146732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34158" y="6443663"/>
            <a:ext cx="2311122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Mobile Responsiveness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1834158" y="6823353"/>
            <a:ext cx="6667857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 the website for optimal viewing on various devices, ensuring a smooth user experience for mobile users.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tegory Ide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437" y="268013"/>
            <a:ext cx="5934141" cy="3708838"/>
          </a:xfrm>
          <a:prstGeom prst="rect">
            <a:avLst/>
          </a:prstGeom>
        </p:spPr>
      </p:pic>
      <p:pic>
        <p:nvPicPr>
          <p:cNvPr id="7" name="Picture 6" descr="Exchnage idea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247" y="4215961"/>
            <a:ext cx="5934140" cy="3708838"/>
          </a:xfrm>
          <a:prstGeom prst="rect">
            <a:avLst/>
          </a:prstGeom>
        </p:spPr>
      </p:pic>
      <p:pic>
        <p:nvPicPr>
          <p:cNvPr id="8" name="Picture 7" descr="Home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37" y="268013"/>
            <a:ext cx="5934141" cy="3708838"/>
          </a:xfrm>
          <a:prstGeom prst="rect">
            <a:avLst/>
          </a:prstGeom>
        </p:spPr>
      </p:pic>
      <p:pic>
        <p:nvPicPr>
          <p:cNvPr id="9" name="Picture 8" descr="AboutUs Idea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37" y="4141080"/>
            <a:ext cx="6053950" cy="37837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actUs Ide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4800"/>
            <a:ext cx="5717627" cy="3573517"/>
          </a:xfrm>
          <a:prstGeom prst="rect">
            <a:avLst/>
          </a:prstGeom>
        </p:spPr>
      </p:pic>
      <p:pic>
        <p:nvPicPr>
          <p:cNvPr id="4" name="Picture 3" descr="login page idea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340951"/>
            <a:ext cx="5922579" cy="3701611"/>
          </a:xfrm>
          <a:prstGeom prst="rect">
            <a:avLst/>
          </a:prstGeom>
        </p:spPr>
      </p:pic>
      <p:pic>
        <p:nvPicPr>
          <p:cNvPr id="5" name="Picture 4" descr="sign up page idea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760" y="4302025"/>
            <a:ext cx="5796439" cy="3622774"/>
          </a:xfrm>
          <a:prstGeom prst="rect">
            <a:avLst/>
          </a:prstGeom>
        </p:spPr>
      </p:pic>
      <p:pic>
        <p:nvPicPr>
          <p:cNvPr id="6" name="Picture 5" descr="Home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247" y="268013"/>
            <a:ext cx="5954109" cy="37213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61122" y="570667"/>
            <a:ext cx="7694057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Prototype: Bringing the Vision to Life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24972" y="2203252"/>
            <a:ext cx="3691652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1352193" y="3145512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Homepage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24972" y="3574256"/>
            <a:ext cx="3691652" cy="994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Showcase featured books, explore categories, and highlight community features.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4727257" y="2203252"/>
            <a:ext cx="3834647" cy="2033944"/>
            <a:chOff x="4727257" y="2203252"/>
            <a:chExt cx="3834647" cy="2033944"/>
          </a:xfrm>
        </p:grpSpPr>
        <p:sp>
          <p:nvSpPr>
            <p:cNvPr id="7" name="Text 4"/>
            <p:cNvSpPr/>
            <p:nvPr/>
          </p:nvSpPr>
          <p:spPr>
            <a:xfrm>
              <a:off x="4727257" y="2203252"/>
              <a:ext cx="3691771" cy="6835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350"/>
                </a:lnSpc>
                <a:buNone/>
              </a:pPr>
              <a:r>
                <a:rPr lang="en-US" sz="5350" dirty="0">
                  <a:solidFill>
                    <a:srgbClr val="3A3630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2</a:t>
              </a:r>
              <a:endParaRPr lang="en-US" sz="53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5354598" y="3145512"/>
              <a:ext cx="2437090" cy="3045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350"/>
                </a:lnSpc>
                <a:buNone/>
              </a:pPr>
              <a:r>
                <a:rPr lang="en-US" sz="1900" dirty="0">
                  <a:solidFill>
                    <a:srgbClr val="3A3630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Search &amp; Browse</a:t>
              </a:r>
              <a:endParaRPr lang="en-US" sz="19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4870133" y="3574256"/>
              <a:ext cx="3691771" cy="6629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600"/>
                </a:lnSpc>
                <a:buNone/>
              </a:pPr>
              <a:r>
                <a:rPr lang="en-US" sz="1600" dirty="0">
                  <a:solidFill>
                    <a:srgbClr val="3A3630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Implement a user-friendly search bar, filter options, and clear category organization.</a:t>
              </a:r>
              <a:endParaRPr lang="en-US" sz="1600" dirty="0"/>
            </a:p>
          </p:txBody>
        </p:sp>
      </p:grpSp>
      <p:sp>
        <p:nvSpPr>
          <p:cNvPr id="10" name="Text 7"/>
          <p:cNvSpPr/>
          <p:nvPr/>
        </p:nvSpPr>
        <p:spPr>
          <a:xfrm>
            <a:off x="9392722" y="2208134"/>
            <a:ext cx="3691652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5350" dirty="0"/>
          </a:p>
        </p:txBody>
      </p:sp>
      <p:sp>
        <p:nvSpPr>
          <p:cNvPr id="11" name="Text 8"/>
          <p:cNvSpPr/>
          <p:nvPr/>
        </p:nvSpPr>
        <p:spPr>
          <a:xfrm>
            <a:off x="9848553" y="3118961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Book Details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419630" y="3450074"/>
            <a:ext cx="3691652" cy="994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Display detailed information about each book, including descriptions, reviews, and purchase options.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4972" y="5083969"/>
            <a:ext cx="3691771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5350" dirty="0"/>
          </a:p>
        </p:txBody>
      </p:sp>
      <p:sp>
        <p:nvSpPr>
          <p:cNvPr id="14" name="Text 11"/>
          <p:cNvSpPr/>
          <p:nvPr/>
        </p:nvSpPr>
        <p:spPr>
          <a:xfrm>
            <a:off x="1352193" y="5767507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Profile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24852" y="6211014"/>
            <a:ext cx="3691771" cy="994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 users to manage their book lists, track reading progress, and connect with other book lovers.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1FBC3-7F46-B3F3-D48A-555DF9C7E319}"/>
              </a:ext>
            </a:extLst>
          </p:cNvPr>
          <p:cNvSpPr/>
          <p:nvPr/>
        </p:nvSpPr>
        <p:spPr>
          <a:xfrm>
            <a:off x="5768725" y="5083969"/>
            <a:ext cx="1608833" cy="683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50"/>
              </a:lnSpc>
            </a:pPr>
            <a:r>
              <a:rPr lang="en-US" sz="5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IN" sz="5350" dirty="0">
              <a:solidFill>
                <a:srgbClr val="3A3630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D03C6B-99A3-7A8C-555D-17203627F21B}"/>
              </a:ext>
            </a:extLst>
          </p:cNvPr>
          <p:cNvSpPr/>
          <p:nvPr/>
        </p:nvSpPr>
        <p:spPr>
          <a:xfrm>
            <a:off x="5768725" y="5767507"/>
            <a:ext cx="1608833" cy="304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Exchange</a:t>
            </a:r>
            <a:endParaRPr lang="en-IN" sz="1900" dirty="0">
              <a:solidFill>
                <a:srgbClr val="3A3630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31F9C1-9747-2CE4-879C-49195AC93A61}"/>
              </a:ext>
            </a:extLst>
          </p:cNvPr>
          <p:cNvSpPr/>
          <p:nvPr/>
        </p:nvSpPr>
        <p:spPr>
          <a:xfrm>
            <a:off x="4844966" y="6211014"/>
            <a:ext cx="3691771" cy="1271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Sell pre-loved books easily on </a:t>
            </a: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kitaab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junction by entering details, setting prices, and choosing payment and shipping options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22" name="Text 4"/>
          <p:cNvSpPr/>
          <p:nvPr/>
        </p:nvSpPr>
        <p:spPr>
          <a:xfrm>
            <a:off x="9249727" y="5055097"/>
            <a:ext cx="3691771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3A3630"/>
                </a:solidFill>
                <a:latin typeface="Lora" pitchFamily="34" charset="0"/>
              </a:rPr>
              <a:t>6</a:t>
            </a:r>
            <a:endParaRPr lang="en-US" sz="5350" dirty="0"/>
          </a:p>
        </p:txBody>
      </p:sp>
      <p:sp>
        <p:nvSpPr>
          <p:cNvPr id="23" name="Text 5"/>
          <p:cNvSpPr/>
          <p:nvPr/>
        </p:nvSpPr>
        <p:spPr>
          <a:xfrm>
            <a:off x="9848553" y="5767507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</a:rPr>
              <a:t>Create Your Account</a:t>
            </a:r>
            <a:endParaRPr lang="en-US" sz="1900" dirty="0"/>
          </a:p>
        </p:txBody>
      </p:sp>
      <p:sp>
        <p:nvSpPr>
          <p:cNvPr id="24" name="Text 6"/>
          <p:cNvSpPr/>
          <p:nvPr/>
        </p:nvSpPr>
        <p:spPr>
          <a:xfrm>
            <a:off x="9392603" y="6211014"/>
            <a:ext cx="3691771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your own  personalized  account and buy or exchange books….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86" y="1181721"/>
            <a:ext cx="11461531" cy="64439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77407" y="331076"/>
            <a:ext cx="34368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Home Page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77407" y="331076"/>
            <a:ext cx="34368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Exchange</a:t>
            </a:r>
          </a:p>
        </p:txBody>
      </p:sp>
      <p:pic>
        <p:nvPicPr>
          <p:cNvPr id="4" name="Picture 3" descr="Screenshot (81).png"/>
          <p:cNvPicPr>
            <a:picLocks noChangeAspect="1"/>
          </p:cNvPicPr>
          <p:nvPr/>
        </p:nvPicPr>
        <p:blipFill>
          <a:blip r:embed="rId2"/>
          <a:srcRect l="4823" t="2498" r="5580"/>
          <a:stretch>
            <a:fillRect/>
          </a:stretch>
        </p:blipFill>
        <p:spPr>
          <a:xfrm>
            <a:off x="1135119" y="1245475"/>
            <a:ext cx="11225047" cy="6303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77407" y="331076"/>
            <a:ext cx="34368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Categories</a:t>
            </a:r>
          </a:p>
        </p:txBody>
      </p:sp>
      <p:pic>
        <p:nvPicPr>
          <p:cNvPr id="4" name="Picture 3" descr="Screenshot (8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82" y="1475912"/>
            <a:ext cx="10554275" cy="59338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77407" y="331076"/>
            <a:ext cx="34368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Contact Us</a:t>
            </a:r>
          </a:p>
        </p:txBody>
      </p:sp>
      <p:pic>
        <p:nvPicPr>
          <p:cNvPr id="4" name="Picture 3" descr="Screenshot (8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43" y="1100172"/>
            <a:ext cx="11366939" cy="63907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1086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6072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Second Hand Book Exchange Website: A Design Journey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3174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our presentation outlining the design process for a Second Hand Book Exchange website. We will explore the needs of our users, the website's features, and the creative journey from ideation to testing.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86787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826687" y="5850017"/>
            <a:ext cx="229254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77407" y="331076"/>
            <a:ext cx="34368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Login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7366" y="1270959"/>
            <a:ext cx="10152993" cy="570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73392"/>
            <a:ext cx="96837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 &amp; Feedback: Refining the Design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366" y="3709749"/>
            <a:ext cx="1528882" cy="95750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700" y="3709749"/>
            <a:ext cx="1528882" cy="957501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034" y="3709749"/>
            <a:ext cx="1528882" cy="95750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7724" y="5090040"/>
            <a:ext cx="12954952" cy="2099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000" dirty="0"/>
              <a:t>We conducted Testing for our second-hand book exchange website with a set of users before the final submission. Gathering feedback helped us identify areas for improvement and ensure that our platform aligns with user needs.</a:t>
            </a:r>
          </a:p>
          <a:p>
            <a:pPr>
              <a:lnSpc>
                <a:spcPts val="3000"/>
              </a:lnSpc>
            </a:pPr>
            <a:r>
              <a:rPr lang="en-US" sz="2000" dirty="0"/>
              <a:t>Following are stated some feedbacks from our users </a:t>
            </a:r>
            <a:endParaRPr lang="en-US" sz="18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4856" y="1560786"/>
            <a:ext cx="1377906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Interface (UI):</a:t>
            </a: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	Positive: The design is clean and easy to navigate.</a:t>
            </a: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	Negative: Fonts, buttons, or layout might not be user-friendly or visually appealing.</a:t>
            </a: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	Improvement: Add consistent color schemes, improve readability, or make the design more modern</a:t>
            </a:r>
          </a:p>
          <a:p>
            <a:endParaRPr lang="en-US" b="1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Experience (UX):</a:t>
            </a: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	Positive: Navigation is smooth and intuitive.</a:t>
            </a: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	Negative: Users may struggle to find features like search, filters, or book categories.</a:t>
            </a: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	Improvement: Add clear call-to-action buttons, simplify navigation, or optimize the user flow.</a:t>
            </a:r>
          </a:p>
          <a:p>
            <a:endParaRPr lang="en-US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Performance:</a:t>
            </a: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	Positive: The site loads quickly and works smoothly.</a:t>
            </a: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	Negative: It might be slow on some devices or browsers.</a:t>
            </a: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	Improvement: Optimize images, reduce code bloat, and use caching.</a:t>
            </a:r>
          </a:p>
          <a:p>
            <a:endParaRPr lang="en-US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Book Listings:</a:t>
            </a: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	Positive: Listings are detailed and well-organized.</a:t>
            </a: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	Negative: Missing details like book conditions, images, or seller information.</a:t>
            </a: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	Improvement: Make listing forms more comprehensive and encourage image uploads.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7103" y="331076"/>
            <a:ext cx="99638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Feedback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62F6CC-C164-EC42-2330-CB0DE7A3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675" y="0"/>
            <a:ext cx="9229726" cy="82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8D51B7-8550-F8E5-3AB8-F56D62B23B99}"/>
              </a:ext>
            </a:extLst>
          </p:cNvPr>
          <p:cNvSpPr txBox="1"/>
          <p:nvPr/>
        </p:nvSpPr>
        <p:spPr>
          <a:xfrm>
            <a:off x="290512" y="610671"/>
            <a:ext cx="49363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Explore my project on </a:t>
            </a:r>
            <a:r>
              <a:rPr lang="en-US" sz="4000" dirty="0" err="1"/>
              <a:t>github</a:t>
            </a:r>
            <a:r>
              <a:rPr lang="en-US" sz="4000" dirty="0"/>
              <a:t> for a detailed look</a:t>
            </a:r>
            <a:endParaRPr lang="en-IN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709EE-6E3B-33D4-830F-9A55E912BF2C}"/>
              </a:ext>
            </a:extLst>
          </p:cNvPr>
          <p:cNvSpPr txBox="1"/>
          <p:nvPr/>
        </p:nvSpPr>
        <p:spPr>
          <a:xfrm>
            <a:off x="-573882" y="3171289"/>
            <a:ext cx="5550694" cy="75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400" dirty="0">
                <a:solidFill>
                  <a:srgbClr val="0070C0"/>
                </a:solidFill>
              </a:rPr>
              <a:t>https://github.com/vinayR-cmd/porjectfirst</a:t>
            </a:r>
          </a:p>
        </p:txBody>
      </p:sp>
    </p:spTree>
    <p:extLst>
      <p:ext uri="{BB962C8B-B14F-4D97-AF65-F5344CB8AC3E}">
        <p14:creationId xmlns:p14="http://schemas.microsoft.com/office/powerpoint/2010/main" val="1212363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7330B5-FB67-DB2C-5AAB-E1D80D94C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0"/>
            <a:ext cx="9363075" cy="82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40930-E6B0-85F7-16FC-4F15FF41C785}"/>
              </a:ext>
            </a:extLst>
          </p:cNvPr>
          <p:cNvSpPr txBox="1"/>
          <p:nvPr/>
        </p:nvSpPr>
        <p:spPr>
          <a:xfrm>
            <a:off x="383381" y="467796"/>
            <a:ext cx="42171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Connect to my </a:t>
            </a:r>
            <a:r>
              <a:rPr lang="en-US" sz="4000" dirty="0" err="1"/>
              <a:t>linkedin</a:t>
            </a:r>
            <a:r>
              <a:rPr lang="en-US" sz="4000" dirty="0"/>
              <a:t> and like my post</a:t>
            </a:r>
            <a:endParaRPr lang="en-IN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E53AF-FEFE-024E-32E9-BD07F0CA65BB}"/>
              </a:ext>
            </a:extLst>
          </p:cNvPr>
          <p:cNvSpPr txBox="1"/>
          <p:nvPr/>
        </p:nvSpPr>
        <p:spPr>
          <a:xfrm>
            <a:off x="383381" y="3072497"/>
            <a:ext cx="44267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70C0"/>
                </a:solidFill>
              </a:rPr>
              <a:t>https://www.linkedin.com/in/vinay-rathore-14249b328/recent-activity/all/</a:t>
            </a:r>
          </a:p>
        </p:txBody>
      </p:sp>
    </p:spTree>
    <p:extLst>
      <p:ext uri="{BB962C8B-B14F-4D97-AF65-F5344CB8AC3E}">
        <p14:creationId xmlns:p14="http://schemas.microsoft.com/office/powerpoint/2010/main" val="3996814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90" y="1947148"/>
            <a:ext cx="10316002" cy="1584960"/>
          </a:xfrm>
        </p:spPr>
        <p:txBody>
          <a:bodyPr>
            <a:noAutofit/>
          </a:bodyPr>
          <a:lstStyle/>
          <a:p>
            <a:pPr algn="ctr"/>
            <a:r>
              <a:rPr lang="en-US" sz="15000" dirty="0">
                <a:latin typeface="Algerian" pitchFamily="82" charset="0"/>
              </a:rPr>
              <a:t>Thank </a:t>
            </a:r>
            <a:br>
              <a:rPr lang="en-US" sz="15000" dirty="0">
                <a:latin typeface="Algerian" pitchFamily="82" charset="0"/>
              </a:rPr>
            </a:br>
            <a:r>
              <a:rPr lang="en-US" sz="15000" dirty="0">
                <a:latin typeface="Algerian" pitchFamily="82" charset="0"/>
              </a:rPr>
              <a:t>						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504497"/>
            <a:ext cx="10316002" cy="1584960"/>
          </a:xfrm>
        </p:spPr>
        <p:txBody>
          <a:bodyPr/>
          <a:lstStyle/>
          <a:p>
            <a:pPr algn="ctr"/>
            <a:r>
              <a:rPr lang="en-US" b="1" u="sng" dirty="0"/>
              <a:t>INDEX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427655" y="1797269"/>
          <a:ext cx="10315575" cy="530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7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S.No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</a:t>
                      </a:r>
                      <a:r>
                        <a:rPr lang="en-US" dirty="0" err="1"/>
                        <a:t>S.No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6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r>
                        <a:rPr lang="en-US" sz="216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Thinking Process</a:t>
                      </a:r>
                      <a:endParaRPr lang="en-US" sz="216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6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Empathize</a:t>
                      </a:r>
                      <a:endParaRPr lang="en-US" sz="216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0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ts val="5500"/>
                        </a:lnSpc>
                        <a:buNone/>
                      </a:pPr>
                      <a:r>
                        <a:rPr lang="en-US" sz="216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Enhancing Engagement: Website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(ii)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6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Empathy</a:t>
                      </a:r>
                      <a:r>
                        <a:rPr lang="en-US" sz="216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Map</a:t>
                      </a:r>
                      <a:endParaRPr lang="en-US" sz="216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(iii)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6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User Persona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16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Define</a:t>
                      </a:r>
                      <a:endParaRPr lang="en-US" sz="216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What is the Problem?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(ii)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Who are we solving</a:t>
                      </a:r>
                      <a:r>
                        <a:rPr lang="en-US" baseline="0" dirty="0"/>
                        <a:t> for?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6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Ideate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6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Prototype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6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 and Feedback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81401"/>
            <a:ext cx="101410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Agenda: Navigating the Design Process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13336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1045369" y="3233618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1333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Empathy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3628906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Understanding the needs and motivations of our users.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13336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8" name="Text 6"/>
          <p:cNvSpPr/>
          <p:nvPr/>
        </p:nvSpPr>
        <p:spPr>
          <a:xfrm>
            <a:off x="5414248" y="3233618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13609" y="31333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Define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013609" y="3628906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Formulating a clear vision and point of view for the website.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313336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2" name="Text 10"/>
          <p:cNvSpPr/>
          <p:nvPr/>
        </p:nvSpPr>
        <p:spPr>
          <a:xfrm>
            <a:off x="9808964" y="3233618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1658" y="31333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Ideate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1658" y="3628906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Generating creative ideas and exploring various design solutions.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52864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6" name="Text 14"/>
          <p:cNvSpPr/>
          <p:nvPr/>
        </p:nvSpPr>
        <p:spPr>
          <a:xfrm>
            <a:off x="1015365" y="5386745"/>
            <a:ext cx="18323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615559" y="52864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Prototype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615559" y="5782032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Creating a working model to test and refine the website's functionality.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7434858" y="52864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20" name="Text 18"/>
          <p:cNvSpPr/>
          <p:nvPr/>
        </p:nvSpPr>
        <p:spPr>
          <a:xfrm>
            <a:off x="7612023" y="5386745"/>
            <a:ext cx="18419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8212693" y="52864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212693" y="5782032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Gathering user feedback and iterating on the design based on insights.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2763"/>
            <a:ext cx="91717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Empathy: Understanding the Users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Client Requirements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9633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What features are essential for the client to achieve their goals? What are their specific expectations for the website's functionality, design, and user experience?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Possible Solutions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99633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What are the potential solutions that meet the client's requirements? How can we incorporate innovative ideas and technology to enhance the user experience?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Client Questions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99633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What questions do clients have about the design process and website functionality? How can we effectively address their concerns and provide clear explanations?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7493"/>
            <a:ext cx="1100316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Enhancing Engagement: Website Features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080260"/>
            <a:ext cx="6357818" cy="2506266"/>
          </a:xfrm>
          <a:prstGeom prst="roundRect">
            <a:avLst>
              <a:gd name="adj" fmla="val 1433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2319576"/>
            <a:ext cx="30721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Trebuchet MS" panose="020B0603020202020204" pitchFamily="34" charset="0"/>
                <a:ea typeface="Lora" pitchFamily="34" charset="-122"/>
                <a:cs typeface="Lora" pitchFamily="34" charset="-120"/>
              </a:rPr>
              <a:t>User-Friendly Interface</a:t>
            </a:r>
            <a:endParaRPr lang="en-US" sz="2200" dirty="0">
              <a:latin typeface="Trebuchet MS" panose="020B0603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77039" y="2815114"/>
            <a:ext cx="58791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Bahnschrift Light" panose="020B0502040204020203" pitchFamily="34" charset="0"/>
                <a:ea typeface="Source Sans Pro" pitchFamily="34" charset="-122"/>
                <a:cs typeface="Source Sans Pro" pitchFamily="34" charset="-120"/>
              </a:rPr>
              <a:t>A simple and intuitive design that allows users to easily navigate and search for books. This could include features such as a filter system, search bar, and clear category organization.</a:t>
            </a:r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434858" y="2069068"/>
            <a:ext cx="6357818" cy="2506266"/>
          </a:xfrm>
          <a:prstGeom prst="roundRect">
            <a:avLst>
              <a:gd name="adj" fmla="val 1433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 sz="2200" dirty="0">
              <a:latin typeface="+mj-lt"/>
            </a:endParaRPr>
          </a:p>
          <a:p>
            <a:endParaRPr lang="en-IN" dirty="0">
              <a:latin typeface="+mj-lt"/>
            </a:endParaRPr>
          </a:p>
          <a:p>
            <a:endParaRPr lang="en-IN" dirty="0">
              <a:latin typeface="+mj-lt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74173" y="2319576"/>
            <a:ext cx="41752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200" dirty="0"/>
              <a:t>Environmental Impact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74173" y="2815114"/>
            <a:ext cx="58791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77895" y="4785598"/>
            <a:ext cx="6357818" cy="2506266"/>
          </a:xfrm>
          <a:prstGeom prst="roundRect">
            <a:avLst>
              <a:gd name="adj" fmla="val 1433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0" name="Text 8"/>
          <p:cNvSpPr/>
          <p:nvPr/>
        </p:nvSpPr>
        <p:spPr>
          <a:xfrm>
            <a:off x="1077039" y="5065157"/>
            <a:ext cx="350686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/>
              <a:t>Affordability</a:t>
            </a:r>
          </a:p>
          <a:p>
            <a:pPr marL="0" indent="0">
              <a:lnSpc>
                <a:spcPts val="2750"/>
              </a:lnSpc>
              <a:buNone/>
            </a:pPr>
            <a:endParaRPr lang="en-US" sz="2200" dirty="0"/>
          </a:p>
          <a:p>
            <a:pPr marL="0" indent="0">
              <a:lnSpc>
                <a:spcPts val="275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Bahnschrift Light" panose="020B0502040204020203" pitchFamily="34" charset="0"/>
                <a:ea typeface="Source Sans Pro" pitchFamily="34" charset="-122"/>
                <a:cs typeface="Source Sans Pro" pitchFamily="34" charset="-120"/>
              </a:rPr>
              <a:t>Many people might not have the budget to buy new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Bahnschrift Light" panose="020B0502040204020203" pitchFamily="34" charset="0"/>
                <a:ea typeface="Source Sans Pro" pitchFamily="34" charset="-122"/>
                <a:cs typeface="Source Sans Pro" pitchFamily="34" charset="-120"/>
              </a:rPr>
              <a:t>Books but are eager to read. By creating a second-hand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Bahnschrift Light" panose="020B0502040204020203" pitchFamily="34" charset="0"/>
                <a:ea typeface="Source Sans Pro" pitchFamily="34" charset="-122"/>
                <a:cs typeface="Source Sans Pro" pitchFamily="34" charset="-120"/>
              </a:rPr>
              <a:t>exchange. you're offering a way for individuals</a:t>
            </a:r>
          </a:p>
        </p:txBody>
      </p:sp>
      <p:sp>
        <p:nvSpPr>
          <p:cNvPr id="11" name="Text 9"/>
          <p:cNvSpPr/>
          <p:nvPr/>
        </p:nvSpPr>
        <p:spPr>
          <a:xfrm>
            <a:off x="1077039" y="5560695"/>
            <a:ext cx="58791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21164" y="4803458"/>
            <a:ext cx="6357818" cy="2506266"/>
          </a:xfrm>
          <a:prstGeom prst="roundRect">
            <a:avLst>
              <a:gd name="adj" fmla="val 1433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Text 11"/>
          <p:cNvSpPr/>
          <p:nvPr/>
        </p:nvSpPr>
        <p:spPr>
          <a:xfrm>
            <a:off x="7674173" y="5065157"/>
            <a:ext cx="36123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/>
              <a:t>User-Centered Focus</a:t>
            </a:r>
          </a:p>
          <a:p>
            <a:pPr marL="0" indent="0">
              <a:lnSpc>
                <a:spcPts val="2750"/>
              </a:lnSpc>
              <a:buNone/>
            </a:pPr>
            <a:endParaRPr lang="en-US" sz="2200" dirty="0"/>
          </a:p>
          <a:p>
            <a:pPr>
              <a:lnSpc>
                <a:spcPts val="2750"/>
              </a:lnSpc>
            </a:pPr>
            <a:r>
              <a:rPr lang="en-US" dirty="0">
                <a:solidFill>
                  <a:srgbClr val="3A3630"/>
                </a:solidFill>
                <a:latin typeface="Bahnschrift Light" panose="020B0502040204020203" pitchFamily="34" charset="0"/>
                <a:ea typeface="Source Sans Pro" pitchFamily="34" charset="-122"/>
                <a:cs typeface="Source Sans Pro" pitchFamily="34" charset="-120"/>
              </a:rPr>
              <a:t>Consider that people who exchange second-hand books</a:t>
            </a:r>
          </a:p>
          <a:p>
            <a:pPr>
              <a:lnSpc>
                <a:spcPts val="2750"/>
              </a:lnSpc>
            </a:pPr>
            <a:r>
              <a:rPr lang="en-US" dirty="0">
                <a:solidFill>
                  <a:srgbClr val="3A3630"/>
                </a:solidFill>
                <a:latin typeface="Bahnschrift Light" panose="020B0502040204020203" pitchFamily="34" charset="0"/>
                <a:ea typeface="Source Sans Pro" pitchFamily="34" charset="-122"/>
                <a:cs typeface="Source Sans Pro" pitchFamily="34" charset="-120"/>
              </a:rPr>
              <a:t>may have varying needs. </a:t>
            </a:r>
          </a:p>
          <a:p>
            <a:pPr>
              <a:lnSpc>
                <a:spcPts val="2750"/>
              </a:lnSpc>
            </a:pPr>
            <a:r>
              <a:rPr lang="en-US" dirty="0">
                <a:solidFill>
                  <a:srgbClr val="3A3630"/>
                </a:solidFill>
                <a:latin typeface="Bahnschrift Light" panose="020B0502040204020203" pitchFamily="34" charset="0"/>
                <a:ea typeface="Source Sans Pro" pitchFamily="34" charset="-122"/>
                <a:cs typeface="Source Sans Pro" pitchFamily="34" charset="-120"/>
              </a:rPr>
              <a:t>Some might be looking for rare or specific titles. Design</a:t>
            </a:r>
          </a:p>
          <a:p>
            <a:pPr>
              <a:lnSpc>
                <a:spcPts val="2750"/>
              </a:lnSpc>
            </a:pPr>
            <a:r>
              <a:rPr lang="en-US" dirty="0">
                <a:solidFill>
                  <a:srgbClr val="3A3630"/>
                </a:solidFill>
                <a:latin typeface="Bahnschrift Light" panose="020B0502040204020203" pitchFamily="34" charset="0"/>
                <a:ea typeface="Source Sans Pro" pitchFamily="34" charset="-122"/>
                <a:cs typeface="Source Sans Pro" pitchFamily="34" charset="-120"/>
              </a:rPr>
              <a:t>with these different needs in mind.</a:t>
            </a:r>
          </a:p>
        </p:txBody>
      </p:sp>
      <p:sp>
        <p:nvSpPr>
          <p:cNvPr id="14" name="Text 12"/>
          <p:cNvSpPr/>
          <p:nvPr/>
        </p:nvSpPr>
        <p:spPr>
          <a:xfrm>
            <a:off x="7674173" y="5560695"/>
            <a:ext cx="58791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5" name="TextBox 14"/>
          <p:cNvSpPr txBox="1"/>
          <p:nvPr/>
        </p:nvSpPr>
        <p:spPr>
          <a:xfrm>
            <a:off x="7674173" y="2815114"/>
            <a:ext cx="5879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3A3630"/>
                </a:solidFill>
                <a:latin typeface="Bahnschrift Light" panose="020B0502040204020203" pitchFamily="34" charset="0"/>
                <a:ea typeface="Source Sans Pro" pitchFamily="34" charset="-122"/>
                <a:cs typeface="Source Sans Pro" pitchFamily="34" charset="-120"/>
              </a:rPr>
              <a:t>Sustainability: </a:t>
            </a:r>
            <a:r>
              <a:rPr lang="en-US" dirty="0">
                <a:solidFill>
                  <a:srgbClr val="3A3630"/>
                </a:solidFill>
                <a:latin typeface="Bahnschrift Light" panose="020B0502040204020203" pitchFamily="34" charset="0"/>
                <a:ea typeface="Source Sans Pro" pitchFamily="34" charset="-122"/>
                <a:cs typeface="Source Sans Pro" pitchFamily="34" charset="-120"/>
              </a:rPr>
              <a:t>encouraging a reduction in waste.</a:t>
            </a:r>
          </a:p>
          <a:p>
            <a:r>
              <a:rPr lang="en-US" dirty="0">
                <a:solidFill>
                  <a:srgbClr val="3A3630"/>
                </a:solidFill>
                <a:latin typeface="Bahnschrift Light" panose="020B0502040204020203" pitchFamily="34" charset="0"/>
                <a:ea typeface="Source Sans Pro" pitchFamily="34" charset="-122"/>
                <a:cs typeface="Source Sans Pro" pitchFamily="34" charset="-120"/>
              </a:rPr>
              <a:t>how reusing books contributes to the reduction of carbon footprints and deforestation, as well as </a:t>
            </a:r>
            <a:r>
              <a:rPr lang="en-IN" dirty="0">
                <a:solidFill>
                  <a:srgbClr val="3A3630"/>
                </a:solidFill>
                <a:latin typeface="Bahnschrift Light" panose="020B0502040204020203" pitchFamily="34" charset="0"/>
                <a:ea typeface="Source Sans Pro" pitchFamily="34" charset="-122"/>
                <a:cs typeface="Source Sans Pro" pitchFamily="34" charset="-120"/>
              </a:rPr>
              <a:t>eco-friendly packaging.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46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854" y="3368159"/>
            <a:ext cx="8354378" cy="617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Empathy Map: Unveiling User Needs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54" y="4300538"/>
            <a:ext cx="524828" cy="5248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4854" y="5035272"/>
            <a:ext cx="2470190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Thinks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34854" y="5469969"/>
            <a:ext cx="3053953" cy="1343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think about finding affordable books, discovering hidden gems, and connecting with other book lovers.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727" y="4300538"/>
            <a:ext cx="524828" cy="5248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03727" y="5035272"/>
            <a:ext cx="2470190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Feels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103727" y="5469969"/>
            <a:ext cx="3053953" cy="1343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might feel excited to find a rare book, frustrated by limited options, or happy to find a book they've been searching for.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2601" y="4300538"/>
            <a:ext cx="524828" cy="5248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2601" y="5035272"/>
            <a:ext cx="2470190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Says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72601" y="5469969"/>
            <a:ext cx="3053953" cy="2015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might say things like "I'm looking for a good deal on a used book", "I wish there was an easier way to find books in my area", or "I love finding rare books I can't find anywhere else."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1474" y="4300538"/>
            <a:ext cx="524828" cy="52482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41474" y="5035272"/>
            <a:ext cx="2470190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Does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0841474" y="5469969"/>
            <a:ext cx="3054072" cy="1343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might browse online marketplaces, visit local bookstores, or ask friends for recommendations.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athy 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531" y="1001111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8676" y="114879"/>
            <a:ext cx="5312979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Empathy Map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086" y="687110"/>
            <a:ext cx="8950404" cy="57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Persona: Meet Sarah, the Bookworm</a:t>
            </a:r>
            <a:endParaRPr lang="en-US" sz="3650" dirty="0"/>
          </a:p>
        </p:txBody>
      </p:sp>
      <p:grpSp>
        <p:nvGrpSpPr>
          <p:cNvPr id="22" name="Group 21"/>
          <p:cNvGrpSpPr/>
          <p:nvPr/>
        </p:nvGrpSpPr>
        <p:grpSpPr>
          <a:xfrm>
            <a:off x="329664" y="1646516"/>
            <a:ext cx="13167836" cy="5880973"/>
            <a:chOff x="723186" y="1661398"/>
            <a:chExt cx="13167836" cy="5880973"/>
          </a:xfrm>
        </p:grpSpPr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2779" y="1661398"/>
              <a:ext cx="1639610" cy="1433274"/>
            </a:xfrm>
            <a:prstGeom prst="rect">
              <a:avLst/>
            </a:prstGeom>
          </p:spPr>
        </p:pic>
        <p:sp>
          <p:nvSpPr>
            <p:cNvPr id="4" name="Text 1"/>
            <p:cNvSpPr/>
            <p:nvPr/>
          </p:nvSpPr>
          <p:spPr>
            <a:xfrm>
              <a:off x="3957638" y="2366248"/>
              <a:ext cx="89773" cy="3943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3A3630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1</a:t>
              </a:r>
              <a:endParaRPr lang="en-US" sz="190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5019556" y="1858566"/>
              <a:ext cx="2319695" cy="2899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800" dirty="0">
                  <a:solidFill>
                    <a:srgbClr val="3A3630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Sarah, 28, Book Lover</a:t>
              </a:r>
              <a:endParaRPr lang="en-US" sz="18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5019556" y="2266712"/>
              <a:ext cx="8723590" cy="63079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550" dirty="0">
                  <a:solidFill>
                    <a:srgbClr val="3A3630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Sarah is a passionate reader who loves exploring new genres and authors. She enjoys finding unique books at affordable prices and wants to support a sustainable book exchange system.</a:t>
              </a:r>
              <a:endParaRPr lang="en-US" sz="1550" dirty="0"/>
            </a:p>
          </p:txBody>
        </p:sp>
        <p:sp>
          <p:nvSpPr>
            <p:cNvPr id="7" name="Shape 4"/>
            <p:cNvSpPr/>
            <p:nvPr/>
          </p:nvSpPr>
          <p:spPr>
            <a:xfrm>
              <a:off x="4871680" y="3109793"/>
              <a:ext cx="9019342" cy="11430"/>
            </a:xfrm>
            <a:prstGeom prst="roundRect">
              <a:avLst>
                <a:gd name="adj" fmla="val 258765"/>
              </a:avLst>
            </a:prstGeom>
            <a:solidFill>
              <a:srgbClr val="D9CDBA"/>
            </a:solidFill>
            <a:ln/>
          </p:spPr>
        </p:sp>
        <p:pic>
          <p:nvPicPr>
            <p:cNvPr id="8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2914" y="3143964"/>
              <a:ext cx="3279338" cy="1433274"/>
            </a:xfrm>
            <a:prstGeom prst="rect">
              <a:avLst/>
            </a:prstGeom>
          </p:spPr>
        </p:pic>
        <p:sp>
          <p:nvSpPr>
            <p:cNvPr id="9" name="Text 5"/>
            <p:cNvSpPr/>
            <p:nvPr/>
          </p:nvSpPr>
          <p:spPr>
            <a:xfrm>
              <a:off x="3936325" y="3663434"/>
              <a:ext cx="132398" cy="3943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3A3630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2</a:t>
              </a:r>
              <a:endParaRPr lang="en-US" sz="1900" dirty="0"/>
            </a:p>
          </p:txBody>
        </p:sp>
        <p:sp>
          <p:nvSpPr>
            <p:cNvPr id="10" name="Text 6"/>
            <p:cNvSpPr/>
            <p:nvPr/>
          </p:nvSpPr>
          <p:spPr>
            <a:xfrm>
              <a:off x="5839420" y="3498771"/>
              <a:ext cx="2319695" cy="2899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800" dirty="0">
                  <a:solidFill>
                    <a:srgbClr val="3A3630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Goals</a:t>
              </a:r>
              <a:endParaRPr lang="en-US" sz="1800" dirty="0"/>
            </a:p>
          </p:txBody>
        </p:sp>
        <p:sp>
          <p:nvSpPr>
            <p:cNvPr id="11" name="Text 7"/>
            <p:cNvSpPr/>
            <p:nvPr/>
          </p:nvSpPr>
          <p:spPr>
            <a:xfrm>
              <a:off x="5839420" y="3906917"/>
              <a:ext cx="6685955" cy="3153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550" dirty="0">
                  <a:solidFill>
                    <a:srgbClr val="3A3630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Find affordable books, discover new authors, support sustainable book exchange.</a:t>
              </a:r>
              <a:endParaRPr lang="en-US" sz="1550" dirty="0"/>
            </a:p>
          </p:txBody>
        </p:sp>
        <p:sp>
          <p:nvSpPr>
            <p:cNvPr id="12" name="Shape 8"/>
            <p:cNvSpPr/>
            <p:nvPr/>
          </p:nvSpPr>
          <p:spPr>
            <a:xfrm>
              <a:off x="5691545" y="4592360"/>
              <a:ext cx="8199477" cy="11430"/>
            </a:xfrm>
            <a:prstGeom prst="roundRect">
              <a:avLst>
                <a:gd name="adj" fmla="val 258765"/>
              </a:avLst>
            </a:prstGeom>
            <a:solidFill>
              <a:srgbClr val="D9CDBA"/>
            </a:solidFill>
            <a:ln/>
          </p:spPr>
        </p:sp>
        <p:pic>
          <p:nvPicPr>
            <p:cNvPr id="13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3050" y="4626531"/>
              <a:ext cx="4919067" cy="1433274"/>
            </a:xfrm>
            <a:prstGeom prst="rect">
              <a:avLst/>
            </a:prstGeom>
          </p:spPr>
        </p:pic>
        <p:sp>
          <p:nvSpPr>
            <p:cNvPr id="14" name="Text 9"/>
            <p:cNvSpPr/>
            <p:nvPr/>
          </p:nvSpPr>
          <p:spPr>
            <a:xfrm>
              <a:off x="3933825" y="5146000"/>
              <a:ext cx="137279" cy="3943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3A3630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3</a:t>
              </a:r>
              <a:endParaRPr lang="en-US" sz="1900" dirty="0"/>
            </a:p>
          </p:txBody>
        </p:sp>
        <p:sp>
          <p:nvSpPr>
            <p:cNvPr id="15" name="Text 10"/>
            <p:cNvSpPr/>
            <p:nvPr/>
          </p:nvSpPr>
          <p:spPr>
            <a:xfrm>
              <a:off x="6659285" y="4981337"/>
              <a:ext cx="2319695" cy="2899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800" dirty="0">
                  <a:solidFill>
                    <a:srgbClr val="3A3630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Frustrations</a:t>
              </a:r>
              <a:endParaRPr lang="en-US" sz="1800" dirty="0"/>
            </a:p>
          </p:txBody>
        </p:sp>
        <p:sp>
          <p:nvSpPr>
            <p:cNvPr id="16" name="Text 11"/>
            <p:cNvSpPr/>
            <p:nvPr/>
          </p:nvSpPr>
          <p:spPr>
            <a:xfrm>
              <a:off x="6659285" y="5389483"/>
              <a:ext cx="6464975" cy="3153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550" dirty="0">
                  <a:solidFill>
                    <a:srgbClr val="3A3630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Limited book selection, high shipping costs, difficulty finding books in her area.</a:t>
              </a:r>
              <a:endParaRPr lang="en-US" sz="1550" dirty="0"/>
            </a:p>
          </p:txBody>
        </p:sp>
        <p:sp>
          <p:nvSpPr>
            <p:cNvPr id="17" name="Shape 12"/>
            <p:cNvSpPr/>
            <p:nvPr/>
          </p:nvSpPr>
          <p:spPr>
            <a:xfrm>
              <a:off x="6511409" y="6074926"/>
              <a:ext cx="7379613" cy="11430"/>
            </a:xfrm>
            <a:prstGeom prst="roundRect">
              <a:avLst>
                <a:gd name="adj" fmla="val 258765"/>
              </a:avLst>
            </a:prstGeom>
            <a:solidFill>
              <a:srgbClr val="D9CDBA"/>
            </a:solidFill>
            <a:ln/>
          </p:spPr>
        </p:sp>
        <p:pic>
          <p:nvPicPr>
            <p:cNvPr id="18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186" y="6109097"/>
              <a:ext cx="6558796" cy="1433274"/>
            </a:xfrm>
            <a:prstGeom prst="rect">
              <a:avLst/>
            </a:prstGeom>
          </p:spPr>
        </p:pic>
        <p:sp>
          <p:nvSpPr>
            <p:cNvPr id="19" name="Text 13"/>
            <p:cNvSpPr/>
            <p:nvPr/>
          </p:nvSpPr>
          <p:spPr>
            <a:xfrm>
              <a:off x="3935730" y="6628567"/>
              <a:ext cx="133588" cy="3943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3A3630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4</a:t>
              </a:r>
              <a:endParaRPr lang="en-US" sz="1900" dirty="0"/>
            </a:p>
          </p:txBody>
        </p:sp>
        <p:sp>
          <p:nvSpPr>
            <p:cNvPr id="20" name="Text 14"/>
            <p:cNvSpPr/>
            <p:nvPr/>
          </p:nvSpPr>
          <p:spPr>
            <a:xfrm>
              <a:off x="7479149" y="6306264"/>
              <a:ext cx="2319695" cy="2899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800" dirty="0">
                  <a:solidFill>
                    <a:srgbClr val="3A3630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Needs</a:t>
              </a:r>
              <a:endParaRPr lang="en-US" sz="1800" dirty="0"/>
            </a:p>
          </p:txBody>
        </p:sp>
        <p:sp>
          <p:nvSpPr>
            <p:cNvPr id="21" name="Text 15"/>
            <p:cNvSpPr/>
            <p:nvPr/>
          </p:nvSpPr>
          <p:spPr>
            <a:xfrm>
              <a:off x="7479149" y="6714411"/>
              <a:ext cx="6263997" cy="63079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550" dirty="0">
                  <a:solidFill>
                    <a:srgbClr val="3A3630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An easy-to-use website with a wide selection of books, local pickup options, and a sense of community.</a:t>
              </a:r>
              <a:endParaRPr lang="en-US" sz="1550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307</TotalTime>
  <Words>1336</Words>
  <Application>Microsoft Office PowerPoint</Application>
  <PresentationFormat>Custom</PresentationFormat>
  <Paragraphs>204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Algerian</vt:lpstr>
      <vt:lpstr>Bahnschrift Light</vt:lpstr>
      <vt:lpstr>Trebuchet MS</vt:lpstr>
      <vt:lpstr>Wingdings 3</vt:lpstr>
      <vt:lpstr>Source Sans Pro</vt:lpstr>
      <vt:lpstr>Arial</vt:lpstr>
      <vt:lpstr>Lora</vt:lpstr>
      <vt:lpstr>Facet</vt:lpstr>
      <vt:lpstr>WEB DESIGN WORKSHOP(K24IT12P)  Second Hand Book Exchange Website </vt:lpstr>
      <vt:lpstr>PowerPoint Presentation</vt:lpstr>
      <vt:lpstr>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      You!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Vinay Rathore</cp:lastModifiedBy>
  <cp:revision>26</cp:revision>
  <dcterms:created xsi:type="dcterms:W3CDTF">2024-12-11T09:43:19Z</dcterms:created>
  <dcterms:modified xsi:type="dcterms:W3CDTF">2024-12-18T10:03:50Z</dcterms:modified>
</cp:coreProperties>
</file>